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1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nxin Xu" userId="2753379b-5c60-4556-8cfa-9b891bc5c6d4" providerId="ADAL" clId="{9494E8B9-17C0-4B89-A20B-58B3F9416A96}"/>
    <pc:docChg chg="undo custSel addSld modSld">
      <pc:chgData name="Lianxin Xu" userId="2753379b-5c60-4556-8cfa-9b891bc5c6d4" providerId="ADAL" clId="{9494E8B9-17C0-4B89-A20B-58B3F9416A96}" dt="2025-10-30T16:09:16.187" v="2405" actId="20577"/>
      <pc:docMkLst>
        <pc:docMk/>
      </pc:docMkLst>
      <pc:sldChg chg="addSp delSp modSp new mod">
        <pc:chgData name="Lianxin Xu" userId="2753379b-5c60-4556-8cfa-9b891bc5c6d4" providerId="ADAL" clId="{9494E8B9-17C0-4B89-A20B-58B3F9416A96}" dt="2025-10-30T16:09:16.187" v="2405" actId="20577"/>
        <pc:sldMkLst>
          <pc:docMk/>
          <pc:sldMk cId="369026370" sldId="256"/>
        </pc:sldMkLst>
        <pc:spChg chg="del">
          <ac:chgData name="Lianxin Xu" userId="2753379b-5c60-4556-8cfa-9b891bc5c6d4" providerId="ADAL" clId="{9494E8B9-17C0-4B89-A20B-58B3F9416A96}" dt="2025-10-29T17:16:15.792" v="1" actId="478"/>
          <ac:spMkLst>
            <pc:docMk/>
            <pc:sldMk cId="369026370" sldId="256"/>
            <ac:spMk id="2" creationId="{65102ECF-12FA-497E-9273-D480700C023C}"/>
          </ac:spMkLst>
        </pc:spChg>
        <pc:spChg chg="del">
          <ac:chgData name="Lianxin Xu" userId="2753379b-5c60-4556-8cfa-9b891bc5c6d4" providerId="ADAL" clId="{9494E8B9-17C0-4B89-A20B-58B3F9416A96}" dt="2025-10-29T17:16:17.210" v="2" actId="478"/>
          <ac:spMkLst>
            <pc:docMk/>
            <pc:sldMk cId="369026370" sldId="256"/>
            <ac:spMk id="3" creationId="{2262F666-1CC8-4B17-9D79-5B52A111A572}"/>
          </ac:spMkLst>
        </pc:spChg>
        <pc:spChg chg="add mod">
          <ac:chgData name="Lianxin Xu" userId="2753379b-5c60-4556-8cfa-9b891bc5c6d4" providerId="ADAL" clId="{9494E8B9-17C0-4B89-A20B-58B3F9416A96}" dt="2025-10-30T16:02:55.100" v="2145" actId="14100"/>
          <ac:spMkLst>
            <pc:docMk/>
            <pc:sldMk cId="369026370" sldId="256"/>
            <ac:spMk id="5" creationId="{C6FB23FD-D654-4116-AD53-4A380C19D080}"/>
          </ac:spMkLst>
        </pc:spChg>
        <pc:spChg chg="add mod">
          <ac:chgData name="Lianxin Xu" userId="2753379b-5c60-4556-8cfa-9b891bc5c6d4" providerId="ADAL" clId="{9494E8B9-17C0-4B89-A20B-58B3F9416A96}" dt="2025-10-30T16:09:16.187" v="2405" actId="20577"/>
          <ac:spMkLst>
            <pc:docMk/>
            <pc:sldMk cId="369026370" sldId="256"/>
            <ac:spMk id="7" creationId="{15722797-9FF3-42F5-ACFC-96429B7B9031}"/>
          </ac:spMkLst>
        </pc:spChg>
        <pc:spChg chg="add mod">
          <ac:chgData name="Lianxin Xu" userId="2753379b-5c60-4556-8cfa-9b891bc5c6d4" providerId="ADAL" clId="{9494E8B9-17C0-4B89-A20B-58B3F9416A96}" dt="2025-10-29T18:44:41.328" v="549" actId="1076"/>
          <ac:spMkLst>
            <pc:docMk/>
            <pc:sldMk cId="369026370" sldId="256"/>
            <ac:spMk id="9" creationId="{AABC5880-E9B1-4610-B262-589AD2DAB21B}"/>
          </ac:spMkLst>
        </pc:spChg>
        <pc:spChg chg="add mod">
          <ac:chgData name="Lianxin Xu" userId="2753379b-5c60-4556-8cfa-9b891bc5c6d4" providerId="ADAL" clId="{9494E8B9-17C0-4B89-A20B-58B3F9416A96}" dt="2025-10-29T18:46:36.584" v="567" actId="113"/>
          <ac:spMkLst>
            <pc:docMk/>
            <pc:sldMk cId="369026370" sldId="256"/>
            <ac:spMk id="11" creationId="{72DB6DAE-DBAF-4E7F-8C4B-C08C65DEBDD7}"/>
          </ac:spMkLst>
        </pc:spChg>
        <pc:spChg chg="add mod">
          <ac:chgData name="Lianxin Xu" userId="2753379b-5c60-4556-8cfa-9b891bc5c6d4" providerId="ADAL" clId="{9494E8B9-17C0-4B89-A20B-58B3F9416A96}" dt="2025-10-29T18:46:45.203" v="568" actId="1076"/>
          <ac:spMkLst>
            <pc:docMk/>
            <pc:sldMk cId="369026370" sldId="256"/>
            <ac:spMk id="13" creationId="{0405E367-E0D4-4CCD-810F-C445D7E79612}"/>
          </ac:spMkLst>
        </pc:spChg>
        <pc:spChg chg="add mod">
          <ac:chgData name="Lianxin Xu" userId="2753379b-5c60-4556-8cfa-9b891bc5c6d4" providerId="ADAL" clId="{9494E8B9-17C0-4B89-A20B-58B3F9416A96}" dt="2025-10-29T18:45:18.282" v="564" actId="20577"/>
          <ac:spMkLst>
            <pc:docMk/>
            <pc:sldMk cId="369026370" sldId="256"/>
            <ac:spMk id="15" creationId="{BE10D0CA-DEBB-4585-9F0C-476B43E5FD44}"/>
          </ac:spMkLst>
        </pc:spChg>
      </pc:sldChg>
      <pc:sldChg chg="modSp add mod">
        <pc:chgData name="Lianxin Xu" userId="2753379b-5c60-4556-8cfa-9b891bc5c6d4" providerId="ADAL" clId="{9494E8B9-17C0-4B89-A20B-58B3F9416A96}" dt="2025-10-30T10:55:05.461" v="1995" actId="20577"/>
        <pc:sldMkLst>
          <pc:docMk/>
          <pc:sldMk cId="2399263585" sldId="257"/>
        </pc:sldMkLst>
        <pc:spChg chg="mod">
          <ac:chgData name="Lianxin Xu" userId="2753379b-5c60-4556-8cfa-9b891bc5c6d4" providerId="ADAL" clId="{9494E8B9-17C0-4B89-A20B-58B3F9416A96}" dt="2025-10-30T09:51:54.750" v="1013" actId="1076"/>
          <ac:spMkLst>
            <pc:docMk/>
            <pc:sldMk cId="2399263585" sldId="257"/>
            <ac:spMk id="7" creationId="{15722797-9FF3-42F5-ACFC-96429B7B9031}"/>
          </ac:spMkLst>
        </pc:spChg>
        <pc:spChg chg="mod">
          <ac:chgData name="Lianxin Xu" userId="2753379b-5c60-4556-8cfa-9b891bc5c6d4" providerId="ADAL" clId="{9494E8B9-17C0-4B89-A20B-58B3F9416A96}" dt="2025-10-30T10:03:48.283" v="1471" actId="1076"/>
          <ac:spMkLst>
            <pc:docMk/>
            <pc:sldMk cId="2399263585" sldId="257"/>
            <ac:spMk id="9" creationId="{AABC5880-E9B1-4610-B262-589AD2DAB21B}"/>
          </ac:spMkLst>
        </pc:spChg>
        <pc:spChg chg="mod">
          <ac:chgData name="Lianxin Xu" userId="2753379b-5c60-4556-8cfa-9b891bc5c6d4" providerId="ADAL" clId="{9494E8B9-17C0-4B89-A20B-58B3F9416A96}" dt="2025-10-30T10:55:05.461" v="1995" actId="20577"/>
          <ac:spMkLst>
            <pc:docMk/>
            <pc:sldMk cId="2399263585" sldId="257"/>
            <ac:spMk id="15" creationId="{BE10D0CA-DEBB-4585-9F0C-476B43E5FD44}"/>
          </ac:spMkLst>
        </pc:spChg>
      </pc:sldChg>
      <pc:sldMasterChg chg="addSldLayout">
        <pc:chgData name="Lianxin Xu" userId="2753379b-5c60-4556-8cfa-9b891bc5c6d4" providerId="ADAL" clId="{9494E8B9-17C0-4B89-A20B-58B3F9416A96}" dt="2025-10-29T17:16:13.684" v="0" actId="680"/>
        <pc:sldMasterMkLst>
          <pc:docMk/>
          <pc:sldMasterMk cId="588130192" sldId="2147483648"/>
        </pc:sldMasterMkLst>
        <pc:sldLayoutChg chg="add">
          <pc:chgData name="Lianxin Xu" userId="2753379b-5c60-4556-8cfa-9b891bc5c6d4" providerId="ADAL" clId="{9494E8B9-17C0-4B89-A20B-58B3F9416A96}" dt="2025-10-29T17:16:13.684" v="0" actId="680"/>
          <pc:sldLayoutMkLst>
            <pc:docMk/>
            <pc:sldMasterMk cId="588130192" sldId="2147483648"/>
            <pc:sldLayoutMk cId="2157032075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61823-3EC1-49C6-80D8-90E4A4349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C4702-87A1-4527-B472-A60EB466F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5703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130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FB23FD-D654-4116-AD53-4A380C19D080}"/>
              </a:ext>
            </a:extLst>
          </p:cNvPr>
          <p:cNvSpPr txBox="1"/>
          <p:nvPr/>
        </p:nvSpPr>
        <p:spPr>
          <a:xfrm>
            <a:off x="494755" y="211074"/>
            <a:ext cx="1056948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A gas sensor detects target molecules through their adsorption on a sensing surface, which produces a measurable signal. At first, the sensor is fast and accurate, but after several months its sensing performance drops noticeably.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22797-9FF3-42F5-ACFC-96429B7B9031}"/>
              </a:ext>
            </a:extLst>
          </p:cNvPr>
          <p:cNvSpPr txBox="1"/>
          <p:nvPr/>
        </p:nvSpPr>
        <p:spPr>
          <a:xfrm>
            <a:off x="494755" y="1116661"/>
            <a:ext cx="9785714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What is the potential reason to the reduction of sensing performance?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Weak adsorption and efficient desorption is favorable for the gas sensor design. Can you give some opposite examples where the performance relies on strong molecule adsorption on the surface?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you were to design a regeneration process for the poisoned surface, what methods could you apply?</a:t>
            </a:r>
            <a:endParaRPr lang="en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BC5880-E9B1-4610-B262-589AD2DAB21B}"/>
              </a:ext>
            </a:extLst>
          </p:cNvPr>
          <p:cNvSpPr txBox="1"/>
          <p:nvPr/>
        </p:nvSpPr>
        <p:spPr>
          <a:xfrm>
            <a:off x="494755" y="5658954"/>
            <a:ext cx="90999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How do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grain boundaries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oxide layers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nanoscale roughness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collectively determine how biological fluids interact with the surface?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DB6DAE-DBAF-4E7F-8C4B-C08C65DEBDD7}"/>
              </a:ext>
            </a:extLst>
          </p:cNvPr>
          <p:cNvSpPr txBox="1"/>
          <p:nvPr/>
        </p:nvSpPr>
        <p:spPr>
          <a:xfrm>
            <a:off x="494755" y="4888246"/>
            <a:ext cx="108633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A biomedical implant must encourage bone cell attachment while preventing bacterial biofilm formation. Titanium surfaces can be modified to alter their wettability and microstructure.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05E367-E0D4-4CCD-810F-C445D7E79612}"/>
              </a:ext>
            </a:extLst>
          </p:cNvPr>
          <p:cNvSpPr txBox="1"/>
          <p:nvPr/>
        </p:nvSpPr>
        <p:spPr>
          <a:xfrm>
            <a:off x="494755" y="2645778"/>
            <a:ext cx="11634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During fabrication of advanced microchips, engineers deposit a thin layer of metal (e.g., Cu or Au) on a reconstructed silicon substrate to create electrical contacts. After deposition, surface analyses reveal that: </a:t>
            </a:r>
          </a:p>
          <a:p>
            <a:pPr marL="400050" indent="-400050">
              <a:buAutoNum type="roman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underlying Si(111)-(7×7) reconstruction partially disappears under the metal film.</a:t>
            </a:r>
          </a:p>
          <a:p>
            <a:pPr marL="400050" indent="-400050">
              <a:buAutoNum type="roman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Line defects (dislocations) propagate through the thin metallic layer after thermal cycling.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10D0CA-DEBB-4585-9F0C-476B43E5FD44}"/>
              </a:ext>
            </a:extLst>
          </p:cNvPr>
          <p:cNvSpPr txBox="1"/>
          <p:nvPr/>
        </p:nvSpPr>
        <p:spPr>
          <a:xfrm>
            <a:off x="494755" y="3928515"/>
            <a:ext cx="9217480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Why might the Si surface reconstruction disappear once the metal layer is deposited?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What are the positive &amp; negative effect of the line defect formation here?</a:t>
            </a:r>
            <a:endParaRPr lang="en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2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6FB23FD-D654-4116-AD53-4A380C19D080}"/>
              </a:ext>
            </a:extLst>
          </p:cNvPr>
          <p:cNvSpPr txBox="1"/>
          <p:nvPr/>
        </p:nvSpPr>
        <p:spPr>
          <a:xfrm>
            <a:off x="494755" y="211074"/>
            <a:ext cx="1006656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A gas sensor detects target molecules through their adsorption on a sensing surface, which produces a measurable signal. At first, the sensor is fast and accurate, but after several months its sensing performance drops noticeably.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722797-9FF3-42F5-ACFC-96429B7B9031}"/>
              </a:ext>
            </a:extLst>
          </p:cNvPr>
          <p:cNvSpPr txBox="1"/>
          <p:nvPr/>
        </p:nvSpPr>
        <p:spPr>
          <a:xfrm>
            <a:off x="494753" y="1216812"/>
            <a:ext cx="10967903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Q1 – Surface contamination/ No efficient desorption of gas molecules; Reactive sites occupied – surface poisoned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Q2 – Surface coating/modification;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Q3 – Heat treatment enhancing desorption; UV plasma to break strong surface bonds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BC5880-E9B1-4610-B262-589AD2DAB21B}"/>
              </a:ext>
            </a:extLst>
          </p:cNvPr>
          <p:cNvSpPr txBox="1"/>
          <p:nvPr/>
        </p:nvSpPr>
        <p:spPr>
          <a:xfrm>
            <a:off x="442504" y="5632374"/>
            <a:ext cx="1202599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Grain boundaries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– local change on chemical composition &amp; charge density at boundaries -&gt; different protein binding/cell adhesion behaviors</a:t>
            </a: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Oxide layers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increased hydrophilicity; surface charged can be varied with pH</a:t>
            </a: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Nanoscale roughness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– amplifying the hydrophilicity/hydrophobicity; increased surface area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more biomolecule adsorption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DB6DAE-DBAF-4E7F-8C4B-C08C65DEBDD7}"/>
              </a:ext>
            </a:extLst>
          </p:cNvPr>
          <p:cNvSpPr txBox="1"/>
          <p:nvPr/>
        </p:nvSpPr>
        <p:spPr>
          <a:xfrm>
            <a:off x="494755" y="4888246"/>
            <a:ext cx="108633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A biomedical implant must encourage bone cell attachment while preventing bacterial biofilm formation. Titanium surfaces can be modified to alter their wettability and microstructure.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05E367-E0D4-4CCD-810F-C445D7E79612}"/>
              </a:ext>
            </a:extLst>
          </p:cNvPr>
          <p:cNvSpPr txBox="1"/>
          <p:nvPr/>
        </p:nvSpPr>
        <p:spPr>
          <a:xfrm>
            <a:off x="494755" y="2430175"/>
            <a:ext cx="116341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Question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During fabrication of advanced microchips, engineers deposit a thin layer of metal (e.g., Cu or Au) on a reconstructed silicon substrate to create electrical contacts. After deposition, surface analyses reveal that: </a:t>
            </a:r>
          </a:p>
          <a:p>
            <a:pPr marL="400050" indent="-400050">
              <a:buAutoNum type="roman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underlying Si(111)-(7×7) reconstruction partially disappears under the metal film.</a:t>
            </a:r>
          </a:p>
          <a:p>
            <a:pPr marL="400050" indent="-400050">
              <a:buAutoNum type="romanLcParenR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Line defects (dislocations) propagate through the thin metallic layer after thermal cycling.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10D0CA-DEBB-4585-9F0C-476B43E5FD44}"/>
              </a:ext>
            </a:extLst>
          </p:cNvPr>
          <p:cNvSpPr txBox="1"/>
          <p:nvPr/>
        </p:nvSpPr>
        <p:spPr>
          <a:xfrm>
            <a:off x="494754" y="3712912"/>
            <a:ext cx="11634107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Q1 - Metal – Metallic bonds; Si – Covalent bonds; Metal-Si interaction can disrupt the covalent bonds inside the Si reconstruction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Q2 - Positive: thermal stress released by line defect; reducing the risk of thin film cracking – Negative: Higher reactivity on line defect sites – can initiate corrosion or trap contaminant</a:t>
            </a:r>
          </a:p>
        </p:txBody>
      </p:sp>
    </p:spTree>
    <p:extLst>
      <p:ext uri="{BB962C8B-B14F-4D97-AF65-F5344CB8AC3E}">
        <p14:creationId xmlns:p14="http://schemas.microsoft.com/office/powerpoint/2010/main" val="2399263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549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Lianxin Xu</dc:creator>
  <cp:lastModifiedBy>Lianxin Xu</cp:lastModifiedBy>
  <cp:revision>11</cp:revision>
  <dcterms:created xsi:type="dcterms:W3CDTF">2025-10-29T17:16:09Z</dcterms:created>
  <dcterms:modified xsi:type="dcterms:W3CDTF">2025-10-31T08:36:38Z</dcterms:modified>
</cp:coreProperties>
</file>